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2" r:id="rId1"/>
  </p:sldMasterIdLst>
  <p:sldIdLst>
    <p:sldId id="256" r:id="rId2"/>
    <p:sldId id="257" r:id="rId3"/>
    <p:sldId id="259" r:id="rId4"/>
    <p:sldId id="260" r:id="rId5"/>
    <p:sldId id="261" r:id="rId6"/>
    <p:sldId id="266" r:id="rId7"/>
    <p:sldId id="262" r:id="rId8"/>
    <p:sldId id="265" r:id="rId9"/>
    <p:sldId id="263" r:id="rId10"/>
    <p:sldId id="264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01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3163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3090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32562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7737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52678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71714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5619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343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71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48375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6355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7503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82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13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118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95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40E2C3-A2A6-4DD9-A46F-FE3CA1830646}" type="datetimeFigureOut">
              <a:rPr lang="ru-RU" smtClean="0"/>
              <a:t>20.06.2025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18A042F-89D1-4578-B870-C531D4DE818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095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3" r:id="rId1"/>
    <p:sldLayoutId id="2147483964" r:id="rId2"/>
    <p:sldLayoutId id="2147483965" r:id="rId3"/>
    <p:sldLayoutId id="2147483966" r:id="rId4"/>
    <p:sldLayoutId id="2147483967" r:id="rId5"/>
    <p:sldLayoutId id="2147483968" r:id="rId6"/>
    <p:sldLayoutId id="2147483969" r:id="rId7"/>
    <p:sldLayoutId id="2147483970" r:id="rId8"/>
    <p:sldLayoutId id="2147483971" r:id="rId9"/>
    <p:sldLayoutId id="2147483972" r:id="rId10"/>
    <p:sldLayoutId id="2147483973" r:id="rId11"/>
    <p:sldLayoutId id="2147483974" r:id="rId12"/>
    <p:sldLayoutId id="2147483975" r:id="rId13"/>
    <p:sldLayoutId id="2147483976" r:id="rId14"/>
    <p:sldLayoutId id="2147483977" r:id="rId15"/>
    <p:sldLayoutId id="214748397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52927"/>
            <a:ext cx="7766936" cy="620850"/>
          </a:xfrm>
        </p:spPr>
        <p:txBody>
          <a:bodyPr/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Ясненская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СШ № 7»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1258784"/>
            <a:ext cx="8876186" cy="5190141"/>
          </a:xfrm>
        </p:spPr>
        <p:txBody>
          <a:bodyPr>
            <a:normAutofit/>
          </a:bodyPr>
          <a:lstStyle/>
          <a:p>
            <a:pPr algn="ctr"/>
            <a:endParaRPr lang="ru-RU" sz="4000" dirty="0" smtClean="0">
              <a:solidFill>
                <a:schemeClr val="tx1"/>
              </a:solidFill>
            </a:endParaRPr>
          </a:p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Актуальные вопросы аттестации педагогических работников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01 сентября 2023г</a:t>
            </a: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ru-RU" sz="4000" b="1" dirty="0">
              <a:solidFill>
                <a:schemeClr val="accent1"/>
              </a:solidFill>
            </a:endParaRPr>
          </a:p>
          <a:p>
            <a:r>
              <a:rPr lang="ru-RU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С.В.Зацепина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директора по УВР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1254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360948"/>
            <a:ext cx="7766936" cy="830178"/>
          </a:xfrm>
        </p:spPr>
        <p:txBody>
          <a:bodyPr/>
          <a:lstStyle/>
          <a:p>
            <a:pPr algn="ctr"/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</a:t>
            </a:r>
            <a:endParaRPr lang="ru-RU" sz="2800" b="1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0179" y="1371600"/>
            <a:ext cx="9131968" cy="4584031"/>
          </a:xfrm>
        </p:spPr>
        <p:txBody>
          <a:bodyPr>
            <a:normAutofit fontScale="85000" lnSpcReduction="10000"/>
          </a:bodyPr>
          <a:lstStyle/>
          <a:p>
            <a:pPr lvl="1">
              <a:lnSpc>
                <a:spcPct val="150000"/>
              </a:lnSpc>
            </a:pP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оценки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входящей  в должностные обязанности по занимаемой в организации должности дополнительной деятельности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организаций, осуществляющих образовательную деятельность на территории Архангельской области, в целях установления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квалификационных 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«педагог-методист» и «педагог-наставник» </a:t>
            </a:r>
          </a:p>
          <a:p>
            <a:pPr lvl="1">
              <a:lnSpc>
                <a:spcPct val="150000"/>
              </a:lnSpc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утверждена региональной аттестационной комиссией</a:t>
            </a:r>
            <a:endParaRPr lang="ru-RU" sz="24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 Архангельской области 20 сентября 2023г., </a:t>
            </a:r>
            <a:endParaRPr lang="ru-RU" sz="24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lnSpc>
                <a:spcPct val="150000"/>
              </a:lnSpc>
            </a:pPr>
            <a:r>
              <a:rPr lang="ru-RU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применяются </a:t>
            </a:r>
            <a:r>
              <a:rPr lang="ru-RU" sz="24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21 сентября 2023 года.</a:t>
            </a:r>
          </a:p>
          <a:p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262374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Image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0648" y="356260"/>
            <a:ext cx="8939152" cy="6501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26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Image 14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08571" y="395428"/>
            <a:ext cx="8395855" cy="600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88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979" y="324853"/>
            <a:ext cx="7758024" cy="733926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подтверждения соответствия занимаемой должности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9705" y="1155032"/>
            <a:ext cx="10852484" cy="5606715"/>
          </a:xfrm>
        </p:spPr>
        <p:txBody>
          <a:bodyPr>
            <a:normAutofit fontScale="85000" lnSpcReduction="10000"/>
          </a:bodyPr>
          <a:lstStyle/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подтверждения СЗД проводится один раз в 5 лет на основе оценки профессиональной деятельности аттестационной комиссией ОО;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Аттестационная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комиссия ОО состоит не менее чем из 5 человек из работников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школы, включая представителя первичной профсоюзной организации;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ОО не входит в состав аттестационной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комиссии;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на СЗД производится в соответствии с распорядительным актом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работодателя;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аттестации АК принимает одно из решений: соответствует/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несоответствует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занимаемой должности;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аттестации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СЗД в трудовую книжку не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вносятся;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Аттестацию на СЗД не проходят: 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-педагоги, имеющие квалификационную категорию;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-педагоги, проработавшие в занимаемой должности менее 2-х лет в ОО;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-беременные женщины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женщины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находящиеся в отпуске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беремености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родам, по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уходу за ребенком до 3-х лет;</a:t>
            </a:r>
          </a:p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-педагоги, отсутствующие на рабочем месте более 4-х месяцев  подряд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заболеванием.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400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Tx/>
              <a:buChar char="-"/>
            </a:pP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62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40633"/>
            <a:ext cx="7766936" cy="902368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</a:t>
            </a: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установления первой и высшей квалификационных категорий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3138" y="1143001"/>
            <a:ext cx="10804358" cy="5309557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педработников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целях установления первой или высшей  квалификационной категории проводится по их желанию;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в АК подаются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педработниками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целях установления первой или высшей категории;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заявлении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сообщают сведения об </a:t>
            </a: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ровне образования (квалификации), результатах профессиональной деятельности, об имеющихся квалификационных категориях, должность, по которой желают пройти аттестацию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в АК подаются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педработниками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независимо от продолжительности их работы в ОО;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Заявления в АК о проведении аттестации в целях проведения высшей квалификационной категории подаются работниками, имеющими (имевшими) по одной из должностей первую или высшую квалификационную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категорию;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аттестации АК принимает одно из решений: установить первую (высшую) категорию/отказать в установлении первой(высшей) категории.</a:t>
            </a:r>
            <a:endParaRPr lang="ru-RU" sz="24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04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808" y="537410"/>
            <a:ext cx="8416194" cy="126732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педагогических работников в целях установления квалификационной категории</a:t>
            </a:r>
            <a:b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«педагог-методист» или «педагог-наставник»</a:t>
            </a:r>
            <a:endParaRPr lang="ru-RU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09275"/>
            <a:ext cx="9260750" cy="4415588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квалификационной категории «педагог-методист» или »педагог-наставник» проводится по желанию педагогических работников. К указанной аттестации допускаются педагогические работники, имеющие высшую квалификационную категорию;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аттестация проводится на основе заявления в аттестационную комиссию;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заявлению прилагается ходатайство работодателя в АК, характеризующее деятельность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направленную на совершенствование методической работы или наставничества в ОО;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результатам аттестации АК принимает одно из решений: установить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квалификационную категорию «педагог-методист», квалификационную категорию «педагог-наставник» /отказать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установлении квалификационную категорию «педагог-методист», квалификационную категорию «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педагог-наставник».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719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65826"/>
            <a:ext cx="7766936" cy="690114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первой и высшей квалификационных категорий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4716" y="1604513"/>
            <a:ext cx="8939463" cy="4531592"/>
          </a:xfrm>
        </p:spPr>
        <p:txBody>
          <a:bodyPr>
            <a:normAutofit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Аттестация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педработников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имеющих 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государственные награды, почетные звания, ведомственные знаки отличия и иные награды,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 за достижения в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педагогической деятельности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либо являющимися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призерами конкурсов педагогического мастерства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работников, осуществляется на основе сведений, подтверждающих наличие у </a:t>
            </a:r>
            <a:r>
              <a:rPr lang="ru-RU" sz="24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педработника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наград, званий, знаков отличия, сведений о награждениях за участие в профессиональных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конкурсах.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0919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65826"/>
            <a:ext cx="7766936" cy="965932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Аттестация в целях установления первой и высшей квалификационных категорий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6" y="1961147"/>
            <a:ext cx="8154291" cy="3573379"/>
          </a:xfrm>
        </p:spPr>
        <p:txBody>
          <a:bodyPr>
            <a:normAutofit fontScale="92500"/>
          </a:bodyPr>
          <a:lstStyle/>
          <a:p>
            <a:pPr algn="ctr">
              <a:lnSpc>
                <a:spcPct val="150000"/>
              </a:lnSpc>
            </a:pP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 аттестации педагогических работников,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участвующих в реализации программ спортивной  подготовки, </a:t>
            </a:r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учитываются государственные награды, почетные звания, ведомственные знаки отличия, полученные за достижения в спортивной подготовке лиц, ее проходящих, а также результаты конкурсов профессионального мастерства</a:t>
            </a:r>
          </a:p>
        </p:txBody>
      </p:sp>
    </p:spTree>
    <p:extLst>
      <p:ext uri="{BB962C8B-B14F-4D97-AF65-F5344CB8AC3E}">
        <p14:creationId xmlns:p14="http://schemas.microsoft.com/office/powerpoint/2010/main" val="26761790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5642" y="457200"/>
            <a:ext cx="9336505" cy="5269832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</a:t>
            </a:r>
          </a:p>
          <a:p>
            <a:pPr algn="ctr"/>
            <a:endParaRPr lang="ru-RU" sz="9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оценки профессиональной деятельности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педагогических работников 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осуществляющих образовательную деятельность на территории </a:t>
            </a:r>
            <a:r>
              <a:rPr lang="ru-RU" sz="2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рхангельской области, в целях установления квалификационной категории (первой, высшей)  </a:t>
            </a:r>
          </a:p>
          <a:p>
            <a:pPr algn="ctr"/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 новой редакции</a:t>
            </a:r>
            <a:r>
              <a:rPr lang="ru-RU" sz="2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endParaRPr lang="ru-RU" sz="2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2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рименяется </a:t>
            </a:r>
            <a:r>
              <a:rPr lang="ru-RU" sz="22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 ноября 2016г. Изменения внесены решением региональной АК министерства образования Архангельской области 20 сентября 2023г., применяются с 21 сентября 2023 года.</a:t>
            </a:r>
          </a:p>
          <a:p>
            <a:pPr algn="just"/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88332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171</TotalTime>
  <Words>649</Words>
  <Application>Microsoft Office PowerPoint</Application>
  <PresentationFormat>Широкоэкранный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Trebuchet MS</vt:lpstr>
      <vt:lpstr>Wingdings</vt:lpstr>
      <vt:lpstr>Wingdings 3</vt:lpstr>
      <vt:lpstr>Аспект</vt:lpstr>
      <vt:lpstr>МБОУ «Ясненская СШ № 7»</vt:lpstr>
      <vt:lpstr>Презентация PowerPoint</vt:lpstr>
      <vt:lpstr>Презентация PowerPoint</vt:lpstr>
      <vt:lpstr>Аттестация в целях подтверждения соответствия занимаемой должности</vt:lpstr>
      <vt:lpstr>Аттестация в целях установления первой и высшей квалификационных категорий</vt:lpstr>
      <vt:lpstr>Аттестация педагогических работников в целях установления квалификационной категории  «педагог-методист» или «педагог-наставник»</vt:lpstr>
      <vt:lpstr>Аттестация в целях установления первой и высшей квалификационных категорий</vt:lpstr>
      <vt:lpstr>Аттестация в целях установления первой и высшей квалификационных категорий</vt:lpstr>
      <vt:lpstr>Презентация PowerPoint</vt:lpstr>
      <vt:lpstr> Методика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«Ясненская СШ № 7»</dc:title>
  <dc:creator>Nikkriv</dc:creator>
  <cp:lastModifiedBy>Зацепина С В</cp:lastModifiedBy>
  <cp:revision>26</cp:revision>
  <dcterms:created xsi:type="dcterms:W3CDTF">2025-06-19T19:43:46Z</dcterms:created>
  <dcterms:modified xsi:type="dcterms:W3CDTF">2025-06-20T11:53:29Z</dcterms:modified>
</cp:coreProperties>
</file>